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6" r:id="rId3"/>
    <p:sldId id="266"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7FD87B-63D8-4B12-ACF9-27309A967F01}" type="datetimeFigureOut">
              <a:rPr lang="es-ES" smtClean="0"/>
              <a:pPr/>
              <a:t>05/08/2012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5FFB5-FD51-4C00-9B3E-576D39D891E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05FFB5-FD51-4C00-9B3E-576D39D891EF}"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F78FAC-1D38-478B-9006-C8F8AB7F2286}" type="datetimeFigureOut">
              <a:rPr lang="es-ES" smtClean="0"/>
              <a:pPr/>
              <a:t>05/08/2012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1EC271-321D-48A8-8CC4-6F519D9F8AE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78FAC-1D38-478B-9006-C8F8AB7F2286}" type="datetimeFigureOut">
              <a:rPr lang="es-ES" smtClean="0"/>
              <a:pPr/>
              <a:t>05/08/2012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EC271-321D-48A8-8CC4-6F519D9F8AE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embrios.org/clonacion/introduccion.htm" TargetMode="External"/><Relationship Id="rId3" Type="http://schemas.openxmlformats.org/officeDocument/2006/relationships/hyperlink" Target="http://www.unav.es/cryf/clonacion.html" TargetMode="External"/><Relationship Id="rId7" Type="http://schemas.openxmlformats.org/officeDocument/2006/relationships/hyperlink" Target="http://www.geocities.com/researchtriangl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chemedia.com/" TargetMode="External"/><Relationship Id="rId11" Type="http://schemas.openxmlformats.org/officeDocument/2006/relationships/slide" Target="slide3.xml"/><Relationship Id="rId5" Type="http://schemas.openxmlformats.org/officeDocument/2006/relationships/hyperlink" Target="http://todosobreclonacion.galeon.com/" TargetMode="External"/><Relationship Id="rId10" Type="http://schemas.openxmlformats.org/officeDocument/2006/relationships/image" Target="../media/image9.jpeg"/><Relationship Id="rId4" Type="http://schemas.openxmlformats.org/officeDocument/2006/relationships/hyperlink" Target="http://www.cienciaybiologia.com/" TargetMode="External"/><Relationship Id="rId9" Type="http://schemas.openxmlformats.org/officeDocument/2006/relationships/hyperlink" Target="http://personaybioetica.unisabana.edu.co/sabana/index.php/personaybioetica/article/viewArticle/809/1955" TargetMode="Externa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8.xml"/><Relationship Id="rId7"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7.xml"/><Relationship Id="rId4" Type="http://schemas.openxmlformats.org/officeDocument/2006/relationships/slide" Target="slide12.xml"/><Relationship Id="rId9" Type="http://schemas.openxmlformats.org/officeDocument/2006/relationships/slide" Target="slide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902_example.jpg"/>
          <p:cNvPicPr>
            <a:picLocks noGrp="1" noChangeAspect="1"/>
          </p:cNvPicPr>
          <p:nvPr>
            <p:ph idx="1"/>
          </p:nvPr>
        </p:nvPicPr>
        <p:blipFill>
          <a:blip r:embed="rId2"/>
          <a:stretch>
            <a:fillRect/>
          </a:stretch>
        </p:blipFill>
        <p:spPr>
          <a:xfrm>
            <a:off x="1" y="0"/>
            <a:ext cx="9144000" cy="6858000"/>
          </a:xfrm>
        </p:spPr>
      </p:pic>
      <p:sp>
        <p:nvSpPr>
          <p:cNvPr id="6" name="5 CuadroTexto"/>
          <p:cNvSpPr txBox="1"/>
          <p:nvPr/>
        </p:nvSpPr>
        <p:spPr>
          <a:xfrm>
            <a:off x="3143240" y="500042"/>
            <a:ext cx="3143272" cy="461665"/>
          </a:xfrm>
          <a:prstGeom prst="rect">
            <a:avLst/>
          </a:prstGeom>
          <a:noFill/>
        </p:spPr>
        <p:txBody>
          <a:bodyPr wrap="square" rtlCol="0">
            <a:spAutoFit/>
          </a:bodyPr>
          <a:lstStyle/>
          <a:p>
            <a:r>
              <a:rPr lang="es-ES" sz="2400" dirty="0" smtClean="0"/>
              <a:t>CLONACIÓN</a:t>
            </a:r>
            <a:endParaRPr lang="es-ES" sz="2400" dirty="0"/>
          </a:p>
        </p:txBody>
      </p:sp>
      <p:sp>
        <p:nvSpPr>
          <p:cNvPr id="7" name="6 CuadroTexto"/>
          <p:cNvSpPr txBox="1"/>
          <p:nvPr/>
        </p:nvSpPr>
        <p:spPr>
          <a:xfrm>
            <a:off x="4857752" y="1214422"/>
            <a:ext cx="2857520" cy="369332"/>
          </a:xfrm>
          <a:prstGeom prst="rect">
            <a:avLst/>
          </a:prstGeom>
          <a:noFill/>
        </p:spPr>
        <p:txBody>
          <a:bodyPr wrap="square" rtlCol="0">
            <a:spAutoFit/>
          </a:bodyPr>
          <a:lstStyle/>
          <a:p>
            <a:r>
              <a:rPr lang="es-ES" dirty="0" smtClean="0"/>
              <a:t>ÁREA: Ciencias Naturales</a:t>
            </a:r>
            <a:endParaRPr lang="es-ES" dirty="0"/>
          </a:p>
        </p:txBody>
      </p:sp>
      <p:sp>
        <p:nvSpPr>
          <p:cNvPr id="8" name="7 CuadroTexto"/>
          <p:cNvSpPr txBox="1"/>
          <p:nvPr/>
        </p:nvSpPr>
        <p:spPr>
          <a:xfrm>
            <a:off x="4857752" y="1857364"/>
            <a:ext cx="2286016" cy="369332"/>
          </a:xfrm>
          <a:prstGeom prst="rect">
            <a:avLst/>
          </a:prstGeom>
          <a:noFill/>
        </p:spPr>
        <p:txBody>
          <a:bodyPr wrap="square" rtlCol="0">
            <a:spAutoFit/>
          </a:bodyPr>
          <a:lstStyle/>
          <a:p>
            <a:r>
              <a:rPr lang="es-ES" dirty="0" smtClean="0"/>
              <a:t>MATERIA: Biología</a:t>
            </a:r>
            <a:endParaRPr lang="es-ES" dirty="0"/>
          </a:p>
        </p:txBody>
      </p:sp>
      <p:sp>
        <p:nvSpPr>
          <p:cNvPr id="9" name="8 CuadroTexto"/>
          <p:cNvSpPr txBox="1"/>
          <p:nvPr/>
        </p:nvSpPr>
        <p:spPr>
          <a:xfrm>
            <a:off x="4857752" y="2500306"/>
            <a:ext cx="2928958" cy="369332"/>
          </a:xfrm>
          <a:prstGeom prst="rect">
            <a:avLst/>
          </a:prstGeom>
          <a:noFill/>
        </p:spPr>
        <p:txBody>
          <a:bodyPr wrap="square" rtlCol="0">
            <a:spAutoFit/>
          </a:bodyPr>
          <a:lstStyle/>
          <a:p>
            <a:r>
              <a:rPr lang="es-ES" dirty="0" smtClean="0"/>
              <a:t>GRADO: </a:t>
            </a:r>
            <a:r>
              <a:rPr lang="es-ES" dirty="0" smtClean="0"/>
              <a:t>Noveno ENAE</a:t>
            </a:r>
            <a:endParaRPr lang="es-ES" dirty="0"/>
          </a:p>
        </p:txBody>
      </p:sp>
      <p:sp>
        <p:nvSpPr>
          <p:cNvPr id="10" name="9 CuadroTexto"/>
          <p:cNvSpPr txBox="1"/>
          <p:nvPr/>
        </p:nvSpPr>
        <p:spPr>
          <a:xfrm>
            <a:off x="2071670" y="4071942"/>
            <a:ext cx="4143404" cy="369332"/>
          </a:xfrm>
          <a:prstGeom prst="rect">
            <a:avLst/>
          </a:prstGeom>
          <a:noFill/>
        </p:spPr>
        <p:txBody>
          <a:bodyPr wrap="square" rtlCol="0">
            <a:spAutoFit/>
          </a:bodyPr>
          <a:lstStyle/>
          <a:p>
            <a:r>
              <a:rPr lang="es-ES" dirty="0" smtClean="0"/>
              <a:t>Con orientación: Científico - Tecnología</a:t>
            </a:r>
            <a:endParaRPr lang="es-ES" dirty="0"/>
          </a:p>
        </p:txBody>
      </p:sp>
      <p:sp>
        <p:nvSpPr>
          <p:cNvPr id="11" name="10 CuadroTexto"/>
          <p:cNvSpPr txBox="1"/>
          <p:nvPr/>
        </p:nvSpPr>
        <p:spPr>
          <a:xfrm>
            <a:off x="1857356" y="2928934"/>
            <a:ext cx="4929222" cy="923330"/>
          </a:xfrm>
          <a:prstGeom prst="rect">
            <a:avLst/>
          </a:prstGeom>
          <a:noFill/>
        </p:spPr>
        <p:txBody>
          <a:bodyPr wrap="square" rtlCol="0">
            <a:spAutoFit/>
          </a:bodyPr>
          <a:lstStyle/>
          <a:p>
            <a:r>
              <a:rPr lang="es-ES" dirty="0" smtClean="0"/>
              <a:t>Proyecto elaborado por:  Ángela María Arias O</a:t>
            </a:r>
          </a:p>
          <a:p>
            <a:r>
              <a:rPr lang="es-ES" dirty="0" smtClean="0"/>
              <a:t>                                             Luz Amparo Arango R.</a:t>
            </a:r>
          </a:p>
          <a:p>
            <a:r>
              <a:rPr lang="es-ES" dirty="0" smtClean="0"/>
              <a:t>                                             Martha </a:t>
            </a:r>
            <a:r>
              <a:rPr lang="es-ES" dirty="0" err="1" smtClean="0"/>
              <a:t>soleide</a:t>
            </a:r>
            <a:r>
              <a:rPr lang="es-ES" dirty="0" smtClean="0"/>
              <a:t> Clavijo G.</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642918"/>
            <a:ext cx="8072494" cy="5355312"/>
          </a:xfrm>
          <a:prstGeom prst="rect">
            <a:avLst/>
          </a:prstGeom>
          <a:noFill/>
        </p:spPr>
        <p:txBody>
          <a:bodyPr wrap="square" rtlCol="0">
            <a:spAutoFit/>
          </a:bodyPr>
          <a:lstStyle/>
          <a:p>
            <a:r>
              <a:rPr lang="es-ES" dirty="0" smtClean="0"/>
              <a:t>RECURSOS.</a:t>
            </a:r>
          </a:p>
          <a:p>
            <a:endParaRPr lang="es-ES" dirty="0" smtClean="0"/>
          </a:p>
          <a:p>
            <a:r>
              <a:rPr lang="es-ES" dirty="0" smtClean="0"/>
              <a:t>La información que necesitan la podrán obtener en los siguientes sitios de Internet:</a:t>
            </a:r>
          </a:p>
          <a:p>
            <a:r>
              <a:rPr lang="es-ES" u="sng" dirty="0" smtClean="0">
                <a:hlinkClick r:id="rId3"/>
              </a:rPr>
              <a:t>http://www.unav.es/cryf/clonacion.html</a:t>
            </a:r>
            <a:r>
              <a:rPr lang="es-ES" dirty="0" smtClean="0"/>
              <a:t/>
            </a:r>
            <a:br>
              <a:rPr lang="es-ES" dirty="0" smtClean="0"/>
            </a:br>
            <a:r>
              <a:rPr lang="es-ES" dirty="0" smtClean="0"/>
              <a:t/>
            </a:r>
            <a:br>
              <a:rPr lang="es-ES" dirty="0" smtClean="0"/>
            </a:br>
            <a:r>
              <a:rPr lang="es-ES" dirty="0" smtClean="0">
                <a:hlinkClick r:id="rId4"/>
              </a:rPr>
              <a:t> http://www.cienciaybiologia.com/ </a:t>
            </a:r>
            <a:r>
              <a:rPr lang="es-ES" dirty="0" smtClean="0"/>
              <a:t/>
            </a:r>
            <a:br>
              <a:rPr lang="es-ES" dirty="0" smtClean="0"/>
            </a:br>
            <a:r>
              <a:rPr lang="es-ES" dirty="0" smtClean="0"/>
              <a:t/>
            </a:r>
            <a:br>
              <a:rPr lang="es-ES" dirty="0" smtClean="0"/>
            </a:br>
            <a:r>
              <a:rPr lang="es-ES" u="sng" dirty="0" smtClean="0">
                <a:hlinkClick r:id="rId5"/>
              </a:rPr>
              <a:t>http://todosobreclonacion.galeon.com/</a:t>
            </a:r>
            <a:r>
              <a:rPr lang="es-ES" dirty="0" smtClean="0"/>
              <a:t/>
            </a:r>
            <a:br>
              <a:rPr lang="es-ES" dirty="0" smtClean="0"/>
            </a:br>
            <a:r>
              <a:rPr lang="es-ES" dirty="0" smtClean="0"/>
              <a:t/>
            </a:r>
            <a:br>
              <a:rPr lang="es-ES" dirty="0" smtClean="0"/>
            </a:br>
            <a:r>
              <a:rPr lang="es-ES" dirty="0" smtClean="0">
                <a:hlinkClick r:id="rId6"/>
              </a:rPr>
              <a:t> http://www.chemedia.com/ </a:t>
            </a:r>
            <a:r>
              <a:rPr lang="es-ES" dirty="0" smtClean="0"/>
              <a:t/>
            </a:r>
            <a:br>
              <a:rPr lang="es-ES" dirty="0" smtClean="0"/>
            </a:br>
            <a:r>
              <a:rPr lang="es-ES" dirty="0" smtClean="0"/>
              <a:t/>
            </a:r>
            <a:br>
              <a:rPr lang="es-ES" dirty="0" smtClean="0"/>
            </a:br>
            <a:r>
              <a:rPr lang="es-ES" u="sng" dirty="0" smtClean="0">
                <a:hlinkClick r:id="rId7"/>
              </a:rPr>
              <a:t>www.geocities.com/researchtriangle/</a:t>
            </a:r>
            <a:r>
              <a:rPr lang="es-ES" dirty="0" smtClean="0"/>
              <a:t/>
            </a:r>
            <a:br>
              <a:rPr lang="es-ES" dirty="0" smtClean="0"/>
            </a:br>
            <a:r>
              <a:rPr lang="es-ES" dirty="0" smtClean="0"/>
              <a:t/>
            </a:r>
            <a:br>
              <a:rPr lang="es-ES" dirty="0" smtClean="0"/>
            </a:br>
            <a:r>
              <a:rPr lang="es-ES" u="sng" dirty="0" smtClean="0">
                <a:hlinkClick r:id="rId8"/>
              </a:rPr>
              <a:t>www.embrios.org/clonacion/introduccion.htm</a:t>
            </a:r>
            <a:endParaRPr lang="es-ES" u="sng" dirty="0" smtClean="0"/>
          </a:p>
          <a:p>
            <a:endParaRPr lang="es-ES" u="sng" dirty="0" smtClean="0"/>
          </a:p>
          <a:p>
            <a:r>
              <a:rPr lang="es-ES" smtClean="0">
                <a:hlinkClick r:id="rId9"/>
              </a:rPr>
              <a:t>http://personaybioetica.unisabana.edu.co/sabana/index.php/personaybioetica/article/viewArticle/809/1955</a:t>
            </a:r>
            <a:endParaRPr lang="es-ES" u="sng" dirty="0" smtClean="0"/>
          </a:p>
          <a:p>
            <a:r>
              <a:rPr lang="es-ES" dirty="0" smtClean="0"/>
              <a:t/>
            </a:r>
            <a:br>
              <a:rPr lang="es-ES" dirty="0" smtClean="0"/>
            </a:br>
            <a:endParaRPr lang="es-ES" dirty="0"/>
          </a:p>
        </p:txBody>
      </p:sp>
      <p:pic>
        <p:nvPicPr>
          <p:cNvPr id="6" name="5 Imagen" descr="WWW-muñeco-300x225.jpg"/>
          <p:cNvPicPr>
            <a:picLocks noChangeAspect="1"/>
          </p:cNvPicPr>
          <p:nvPr/>
        </p:nvPicPr>
        <p:blipFill>
          <a:blip r:embed="rId10"/>
          <a:stretch>
            <a:fillRect/>
          </a:stretch>
        </p:blipFill>
        <p:spPr>
          <a:xfrm>
            <a:off x="4929190" y="4429132"/>
            <a:ext cx="3786203" cy="2089554"/>
          </a:xfrm>
          <a:prstGeom prst="rect">
            <a:avLst/>
          </a:prstGeom>
        </p:spPr>
      </p:pic>
      <p:sp>
        <p:nvSpPr>
          <p:cNvPr id="4" name="3 Botón de acción: Inicio">
            <a:hlinkClick r:id="rId11" action="ppaction://hlinksldjump" highlightClick="1"/>
          </p:cNvPr>
          <p:cNvSpPr/>
          <p:nvPr/>
        </p:nvSpPr>
        <p:spPr>
          <a:xfrm>
            <a:off x="4143372" y="6072206"/>
            <a:ext cx="714380" cy="64294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642918"/>
            <a:ext cx="7143800" cy="4308872"/>
          </a:xfrm>
          <a:prstGeom prst="rect">
            <a:avLst/>
          </a:prstGeom>
          <a:noFill/>
        </p:spPr>
        <p:txBody>
          <a:bodyPr wrap="square" rtlCol="0">
            <a:spAutoFit/>
          </a:bodyPr>
          <a:lstStyle/>
          <a:p>
            <a:r>
              <a:rPr lang="es-ES" dirty="0" smtClean="0"/>
              <a:t>EVALUACION</a:t>
            </a:r>
          </a:p>
          <a:p>
            <a:endParaRPr lang="es-ES" dirty="0" smtClean="0"/>
          </a:p>
          <a:p>
            <a:r>
              <a:rPr lang="es-ES" sz="2000" dirty="0" smtClean="0"/>
              <a:t>Los criterios a utilizar son los siguientes:</a:t>
            </a:r>
          </a:p>
          <a:p>
            <a:r>
              <a:rPr lang="es-ES" sz="2000" dirty="0" smtClean="0"/>
              <a:t>. Conocimiento y dominio del tema.</a:t>
            </a:r>
          </a:p>
          <a:p>
            <a:r>
              <a:rPr lang="es-ES" sz="2000" dirty="0" smtClean="0"/>
              <a:t>. El aporte individual  que se haga al equipo de trabajo .</a:t>
            </a:r>
          </a:p>
          <a:p>
            <a:r>
              <a:rPr lang="es-ES" sz="2000" dirty="0" smtClean="0"/>
              <a:t>.La capacidad para trabajar en equipo, defender la posición  de cada uno y encontrar consensos.</a:t>
            </a:r>
          </a:p>
          <a:p>
            <a:r>
              <a:rPr lang="es-ES" sz="2000" dirty="0" smtClean="0"/>
              <a:t>. Planteamiento de  ideas de manera crítica y argumentativa (Pensamiento crítico) frente a la clonación.</a:t>
            </a:r>
          </a:p>
          <a:p>
            <a:r>
              <a:rPr lang="es-ES" sz="2000" dirty="0" smtClean="0"/>
              <a:t>.Participación activa y argumentativa en los debates.</a:t>
            </a:r>
          </a:p>
          <a:p>
            <a:r>
              <a:rPr lang="es-ES" sz="2000" dirty="0" smtClean="0"/>
              <a:t>.La Creatividad y originalidad mostrada en el diseño de la campaña publicitaria de cada uno de los equipos, así como del material multimedia de apoyo utilizado en los debates.</a:t>
            </a:r>
          </a:p>
          <a:p>
            <a:endParaRPr lang="es-ES" dirty="0"/>
          </a:p>
        </p:txBody>
      </p:sp>
      <p:pic>
        <p:nvPicPr>
          <p:cNvPr id="5" name="4 Imagen" descr="Kike_Estudiando_2_Color.jpg"/>
          <p:cNvPicPr>
            <a:picLocks noChangeAspect="1"/>
          </p:cNvPicPr>
          <p:nvPr/>
        </p:nvPicPr>
        <p:blipFill>
          <a:blip r:embed="rId2"/>
          <a:stretch>
            <a:fillRect/>
          </a:stretch>
        </p:blipFill>
        <p:spPr>
          <a:xfrm>
            <a:off x="6000760" y="4500570"/>
            <a:ext cx="2000264" cy="1930255"/>
          </a:xfrm>
          <a:prstGeom prst="rect">
            <a:avLst/>
          </a:prstGeom>
        </p:spPr>
      </p:pic>
      <p:sp>
        <p:nvSpPr>
          <p:cNvPr id="6" name="5 Botón de acción: Inicio">
            <a:hlinkClick r:id="rId3" action="ppaction://hlinksldjump" highlightClick="1"/>
          </p:cNvPr>
          <p:cNvSpPr/>
          <p:nvPr/>
        </p:nvSpPr>
        <p:spPr>
          <a:xfrm>
            <a:off x="5000628" y="5857892"/>
            <a:ext cx="785818"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munecos2_CATEL.jpg"/>
          <p:cNvPicPr>
            <a:picLocks noChangeAspect="1"/>
          </p:cNvPicPr>
          <p:nvPr/>
        </p:nvPicPr>
        <p:blipFill>
          <a:blip r:embed="rId2"/>
          <a:stretch>
            <a:fillRect/>
          </a:stretch>
        </p:blipFill>
        <p:spPr>
          <a:xfrm>
            <a:off x="0" y="285728"/>
            <a:ext cx="4273800" cy="2924179"/>
          </a:xfrm>
          <a:prstGeom prst="rect">
            <a:avLst/>
          </a:prstGeom>
        </p:spPr>
      </p:pic>
      <p:sp>
        <p:nvSpPr>
          <p:cNvPr id="7" name="6 CuadroTexto"/>
          <p:cNvSpPr txBox="1"/>
          <p:nvPr/>
        </p:nvSpPr>
        <p:spPr>
          <a:xfrm>
            <a:off x="1357290" y="428604"/>
            <a:ext cx="3357586" cy="369332"/>
          </a:xfrm>
          <a:prstGeom prst="rect">
            <a:avLst/>
          </a:prstGeom>
          <a:noFill/>
        </p:spPr>
        <p:txBody>
          <a:bodyPr wrap="square" rtlCol="0">
            <a:spAutoFit/>
          </a:bodyPr>
          <a:lstStyle/>
          <a:p>
            <a:r>
              <a:rPr lang="es-ES" dirty="0" smtClean="0"/>
              <a:t>CONCLUSIÓN</a:t>
            </a:r>
            <a:endParaRPr lang="es-ES" dirty="0"/>
          </a:p>
        </p:txBody>
      </p:sp>
      <p:sp>
        <p:nvSpPr>
          <p:cNvPr id="8" name="7 CuadroTexto"/>
          <p:cNvSpPr txBox="1"/>
          <p:nvPr/>
        </p:nvSpPr>
        <p:spPr>
          <a:xfrm>
            <a:off x="1571604" y="3357562"/>
            <a:ext cx="6643734" cy="2769989"/>
          </a:xfrm>
          <a:prstGeom prst="rect">
            <a:avLst/>
          </a:prstGeom>
          <a:noFill/>
        </p:spPr>
        <p:txBody>
          <a:bodyPr wrap="square" rtlCol="0">
            <a:spAutoFit/>
          </a:bodyPr>
          <a:lstStyle/>
          <a:p>
            <a:r>
              <a:rPr lang="es-ES" sz="2000" dirty="0" smtClean="0"/>
              <a:t>Los equipos de trabajo reflexionaran sobre los aspectos más importantes acerca de la clonación animal y humana, al mismo tiempo que expondrán las implicaciones que esta tiene a nivel social, ético y religioso.. Opinaran también sobre los beneficios que se tiene al trabajar con </a:t>
            </a:r>
            <a:r>
              <a:rPr lang="es-ES" sz="2000" dirty="0" err="1" smtClean="0"/>
              <a:t>Webquest</a:t>
            </a:r>
            <a:r>
              <a:rPr lang="es-ES" sz="2000" dirty="0" smtClean="0"/>
              <a:t> y si facilita el trabajo colaborativo.</a:t>
            </a:r>
          </a:p>
          <a:p>
            <a:endParaRPr lang="es-ES" dirty="0" smtClean="0"/>
          </a:p>
          <a:p>
            <a:endParaRPr lang="es-ES" dirty="0" smtClean="0"/>
          </a:p>
          <a:p>
            <a:endParaRPr lang="es-ES" dirty="0"/>
          </a:p>
        </p:txBody>
      </p:sp>
      <p:sp>
        <p:nvSpPr>
          <p:cNvPr id="5" name="4 Botón de acción: Inicio">
            <a:hlinkClick r:id="rId3" action="ppaction://hlinksldjump" highlightClick="1"/>
          </p:cNvPr>
          <p:cNvSpPr/>
          <p:nvPr/>
        </p:nvSpPr>
        <p:spPr>
          <a:xfrm>
            <a:off x="7929586" y="5786454"/>
            <a:ext cx="785818" cy="64294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 (2).jpg"/>
          <p:cNvPicPr>
            <a:picLocks noChangeAspect="1"/>
          </p:cNvPicPr>
          <p:nvPr/>
        </p:nvPicPr>
        <p:blipFill>
          <a:blip r:embed="rId2"/>
          <a:stretch>
            <a:fillRect/>
          </a:stretch>
        </p:blipFill>
        <p:spPr>
          <a:xfrm>
            <a:off x="-5891" y="0"/>
            <a:ext cx="9155783" cy="6858000"/>
          </a:xfrm>
          <a:prstGeom prst="rect">
            <a:avLst/>
          </a:prstGeom>
        </p:spPr>
      </p:pic>
      <p:sp>
        <p:nvSpPr>
          <p:cNvPr id="2" name="1 Título"/>
          <p:cNvSpPr>
            <a:spLocks noGrp="1"/>
          </p:cNvSpPr>
          <p:nvPr>
            <p:ph type="ctrTitle"/>
          </p:nvPr>
        </p:nvSpPr>
        <p:spPr/>
        <p:txBody>
          <a:bodyPr/>
          <a:lstStyle/>
          <a:p>
            <a:r>
              <a:rPr lang="es-ES" dirty="0" smtClean="0"/>
              <a:t>CLONACIÓN</a:t>
            </a:r>
            <a:endParaRPr lang="es-ES" dirty="0"/>
          </a:p>
        </p:txBody>
      </p:sp>
      <p:sp>
        <p:nvSpPr>
          <p:cNvPr id="3" name="2 Subtítulo"/>
          <p:cNvSpPr>
            <a:spLocks noGrp="1"/>
          </p:cNvSpPr>
          <p:nvPr>
            <p:ph type="subTitle" idx="1"/>
          </p:nvPr>
        </p:nvSpPr>
        <p:spPr/>
        <p:txBody>
          <a:bodyPr>
            <a:normAutofit/>
          </a:bodyPr>
          <a:lstStyle/>
          <a:p>
            <a:pPr algn="just"/>
            <a:r>
              <a:rPr lang="es-ES" sz="2400" dirty="0" smtClean="0">
                <a:solidFill>
                  <a:schemeClr val="tx1"/>
                </a:solidFill>
              </a:rPr>
              <a:t>Es el procedimiento científico que consiste en tomar el material genético de un organismo para obtener otro idéntico </a:t>
            </a:r>
            <a:r>
              <a:rPr lang="es-ES" sz="2400" smtClean="0">
                <a:solidFill>
                  <a:schemeClr val="tx1"/>
                </a:solidFill>
              </a:rPr>
              <a:t>denominado CLON.</a:t>
            </a:r>
            <a:endParaRPr lang="es-ES"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902_example.jpg"/>
          <p:cNvPicPr>
            <a:picLocks noGrp="1" noChangeAspect="1"/>
          </p:cNvPicPr>
          <p:nvPr>
            <p:ph idx="1"/>
          </p:nvPr>
        </p:nvPicPr>
        <p:blipFill>
          <a:blip r:embed="rId2"/>
          <a:stretch>
            <a:fillRect/>
          </a:stretch>
        </p:blipFill>
        <p:spPr>
          <a:xfrm>
            <a:off x="0" y="0"/>
            <a:ext cx="9144000" cy="6858000"/>
          </a:xfrm>
        </p:spPr>
      </p:pic>
      <p:sp>
        <p:nvSpPr>
          <p:cNvPr id="6" name="5 CuadroTexto"/>
          <p:cNvSpPr txBox="1"/>
          <p:nvPr/>
        </p:nvSpPr>
        <p:spPr>
          <a:xfrm>
            <a:off x="2643174" y="357166"/>
            <a:ext cx="3286148" cy="584775"/>
          </a:xfrm>
          <a:prstGeom prst="rect">
            <a:avLst/>
          </a:prstGeom>
          <a:noFill/>
        </p:spPr>
        <p:txBody>
          <a:bodyPr wrap="square" rtlCol="0">
            <a:spAutoFit/>
          </a:bodyPr>
          <a:lstStyle/>
          <a:p>
            <a:pPr algn="ctr"/>
            <a:r>
              <a:rPr lang="es-ES" sz="3200" dirty="0" smtClean="0"/>
              <a:t>INDICE</a:t>
            </a:r>
            <a:r>
              <a:rPr lang="es-ES" dirty="0" smtClean="0"/>
              <a:t> </a:t>
            </a:r>
            <a:endParaRPr lang="es-ES" dirty="0"/>
          </a:p>
        </p:txBody>
      </p:sp>
      <p:sp>
        <p:nvSpPr>
          <p:cNvPr id="7" name="6 Rectángulo redondeado">
            <a:hlinkClick r:id="" action="ppaction://hlinkshowjump?jump=nextslide"/>
          </p:cNvPr>
          <p:cNvSpPr/>
          <p:nvPr/>
        </p:nvSpPr>
        <p:spPr>
          <a:xfrm>
            <a:off x="1000100" y="1000108"/>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 action="ppaction://hlinkshowjump?jump=nextslide"/>
              </a:rPr>
              <a:t>Introducción</a:t>
            </a:r>
            <a:endParaRPr lang="es-ES" dirty="0"/>
          </a:p>
        </p:txBody>
      </p:sp>
      <p:sp>
        <p:nvSpPr>
          <p:cNvPr id="8" name="7 Rectángulo redondeado"/>
          <p:cNvSpPr/>
          <p:nvPr/>
        </p:nvSpPr>
        <p:spPr>
          <a:xfrm>
            <a:off x="1000100" y="3571876"/>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3" action="ppaction://hlinksldjump"/>
              </a:rPr>
              <a:t>Preguntas</a:t>
            </a:r>
            <a:endParaRPr lang="es-ES" dirty="0"/>
          </a:p>
        </p:txBody>
      </p:sp>
      <p:sp>
        <p:nvSpPr>
          <p:cNvPr id="9" name="8 Rectángulo redondeado"/>
          <p:cNvSpPr/>
          <p:nvPr/>
        </p:nvSpPr>
        <p:spPr>
          <a:xfrm>
            <a:off x="5929322" y="3571876"/>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4" action="ppaction://hlinksldjump"/>
              </a:rPr>
              <a:t>Conclusiones</a:t>
            </a:r>
            <a:endParaRPr lang="es-ES" dirty="0"/>
          </a:p>
        </p:txBody>
      </p:sp>
      <p:sp>
        <p:nvSpPr>
          <p:cNvPr id="10" name="9 Rectángulo redondeado">
            <a:hlinkClick r:id="rId5" action="ppaction://hlinksldjump"/>
          </p:cNvPr>
          <p:cNvSpPr/>
          <p:nvPr/>
        </p:nvSpPr>
        <p:spPr>
          <a:xfrm>
            <a:off x="1000100" y="2714620"/>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5" action="ppaction://hlinksldjump"/>
              </a:rPr>
              <a:t>Instrucciones</a:t>
            </a:r>
            <a:endParaRPr lang="es-ES" dirty="0"/>
          </a:p>
        </p:txBody>
      </p:sp>
      <p:sp>
        <p:nvSpPr>
          <p:cNvPr id="11" name="10 Rectángulo redondeado">
            <a:hlinkClick r:id="rId6" action="ppaction://hlinksldjump"/>
          </p:cNvPr>
          <p:cNvSpPr/>
          <p:nvPr/>
        </p:nvSpPr>
        <p:spPr>
          <a:xfrm>
            <a:off x="1000100" y="1857364"/>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6" action="ppaction://hlinksldjump"/>
              </a:rPr>
              <a:t>Tarea</a:t>
            </a:r>
            <a:endParaRPr lang="es-ES" dirty="0"/>
          </a:p>
        </p:txBody>
      </p:sp>
      <p:sp>
        <p:nvSpPr>
          <p:cNvPr id="12" name="11 Rectángulo redondeado">
            <a:hlinkClick r:id="rId7" action="ppaction://hlinksldjump"/>
          </p:cNvPr>
          <p:cNvSpPr/>
          <p:nvPr/>
        </p:nvSpPr>
        <p:spPr>
          <a:xfrm>
            <a:off x="5929322" y="2643182"/>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7" action="ppaction://hlinksldjump"/>
              </a:rPr>
              <a:t>Evaluación</a:t>
            </a:r>
            <a:r>
              <a:rPr lang="es-ES" dirty="0" smtClean="0"/>
              <a:t> </a:t>
            </a:r>
            <a:endParaRPr lang="es-ES" dirty="0"/>
          </a:p>
        </p:txBody>
      </p:sp>
      <p:sp>
        <p:nvSpPr>
          <p:cNvPr id="13" name="12 Rectángulo redondeado"/>
          <p:cNvSpPr/>
          <p:nvPr/>
        </p:nvSpPr>
        <p:spPr>
          <a:xfrm>
            <a:off x="5857884" y="1785926"/>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8" action="ppaction://hlinksldjump"/>
              </a:rPr>
              <a:t>Recursos</a:t>
            </a:r>
            <a:endParaRPr lang="es-ES" dirty="0"/>
          </a:p>
        </p:txBody>
      </p:sp>
      <p:sp>
        <p:nvSpPr>
          <p:cNvPr id="14" name="13 Rectángulo redondeado"/>
          <p:cNvSpPr/>
          <p:nvPr/>
        </p:nvSpPr>
        <p:spPr>
          <a:xfrm>
            <a:off x="5857884" y="1000108"/>
            <a:ext cx="164307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hlinkClick r:id="rId9" action="ppaction://hlinksldjump"/>
              </a:rPr>
              <a:t>Proceso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1060_example.jpg"/>
          <p:cNvPicPr>
            <a:picLocks noGrp="1" noChangeAspect="1"/>
          </p:cNvPicPr>
          <p:nvPr>
            <p:ph idx="1"/>
          </p:nvPr>
        </p:nvPicPr>
        <p:blipFill>
          <a:blip r:embed="rId2"/>
          <a:stretch>
            <a:fillRect/>
          </a:stretch>
        </p:blipFill>
        <p:spPr>
          <a:xfrm>
            <a:off x="0" y="0"/>
            <a:ext cx="9144000" cy="6858022"/>
          </a:xfrm>
        </p:spPr>
      </p:pic>
      <p:sp>
        <p:nvSpPr>
          <p:cNvPr id="2" name="1 Título"/>
          <p:cNvSpPr>
            <a:spLocks noGrp="1"/>
          </p:cNvSpPr>
          <p:nvPr>
            <p:ph type="title"/>
          </p:nvPr>
        </p:nvSpPr>
        <p:spPr>
          <a:xfrm>
            <a:off x="428596" y="285728"/>
            <a:ext cx="8229600" cy="1143008"/>
          </a:xfrm>
        </p:spPr>
        <p:txBody>
          <a:bodyPr/>
          <a:lstStyle/>
          <a:p>
            <a:r>
              <a:rPr lang="es-ES" dirty="0" smtClean="0"/>
              <a:t>Introducción. </a:t>
            </a:r>
            <a:endParaRPr lang="es-ES" dirty="0"/>
          </a:p>
        </p:txBody>
      </p:sp>
      <p:sp>
        <p:nvSpPr>
          <p:cNvPr id="5" name="4 CuadroTexto"/>
          <p:cNvSpPr txBox="1"/>
          <p:nvPr/>
        </p:nvSpPr>
        <p:spPr>
          <a:xfrm>
            <a:off x="500034" y="1357298"/>
            <a:ext cx="8358246" cy="4308872"/>
          </a:xfrm>
          <a:prstGeom prst="rect">
            <a:avLst/>
          </a:prstGeom>
          <a:noFill/>
        </p:spPr>
        <p:txBody>
          <a:bodyPr wrap="square" rtlCol="0">
            <a:spAutoFit/>
          </a:bodyPr>
          <a:lstStyle/>
          <a:p>
            <a:r>
              <a:rPr lang="es-ES" dirty="0" smtClean="0"/>
              <a:t>CASO: </a:t>
            </a:r>
          </a:p>
          <a:p>
            <a:endParaRPr lang="es-ES" dirty="0"/>
          </a:p>
          <a:p>
            <a:pPr algn="just"/>
            <a:r>
              <a:rPr lang="es-ES" sz="2000" b="1" dirty="0"/>
              <a:t>CLONES, ¿GEMELOS DE DISTINTA EDAD?..... Un caso de clonación no consentida</a:t>
            </a:r>
          </a:p>
          <a:p>
            <a:pPr algn="just"/>
            <a:r>
              <a:rPr lang="es-ES" sz="2000" b="1" dirty="0"/>
              <a:t>Estamos en el año 2015 y Anselmo, un jugador de futbol de 24 años y de fama internacional, decide hacerse la revisión médica habitual en un hospital al que no ha acudido nunca. Acaba de ser contratado temporalmente en un país europeo y considera que la eficacia de este país le permitirá conocer los resultados en breve. Efectivamente, los  análisis están listos en unas horas y muestran su buen estado de salud. Lo que no sabe Anselmo es que una parte de la muestra de su sangre es recogida en un tubo de ensayo e, inmediatamente, trasladada por un técnico del laboratorio a una clínica donde trabaja un médico amigo, experto en clonación de seres humanos. </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ondo_secuencia_ADN.jpg"/>
          <p:cNvPicPr>
            <a:picLocks noGrp="1" noChangeAspect="1"/>
          </p:cNvPicPr>
          <p:nvPr>
            <p:ph idx="1"/>
          </p:nvPr>
        </p:nvPicPr>
        <p:blipFill>
          <a:blip r:embed="rId2"/>
          <a:stretch>
            <a:fillRect/>
          </a:stretch>
        </p:blipFill>
        <p:spPr>
          <a:xfrm>
            <a:off x="0" y="-357214"/>
            <a:ext cx="9144000" cy="7429552"/>
          </a:xfrm>
        </p:spPr>
      </p:pic>
      <p:sp>
        <p:nvSpPr>
          <p:cNvPr id="5" name="4 CuadroTexto"/>
          <p:cNvSpPr txBox="1"/>
          <p:nvPr/>
        </p:nvSpPr>
        <p:spPr>
          <a:xfrm>
            <a:off x="214282" y="285728"/>
            <a:ext cx="8286808" cy="4062651"/>
          </a:xfrm>
          <a:prstGeom prst="rect">
            <a:avLst/>
          </a:prstGeom>
          <a:noFill/>
        </p:spPr>
        <p:txBody>
          <a:bodyPr wrap="square" rtlCol="0">
            <a:spAutoFit/>
          </a:bodyPr>
          <a:lstStyle/>
          <a:p>
            <a:r>
              <a:rPr lang="es-ES" sz="2000" b="1" dirty="0"/>
              <a:t>Este médico extrae los glóbulos blancos de la muestra original. Una vez colocados en una pequeña cápsula, son bañados en una mezcla de nutrientes y factores de crecimiento que permiten a los glóbulos blancos crecer y multiplicarse en millones de células idénticas, todas ellas preparadas y listas para la clonación. El técnico de laboratorio y el médico, su amigo, deciden hacer la siguiente oferta: podemos crear a Anselmo, ¿quiere usted tenerlo como su propio hijo? El costo asciende a 50 millones de pesetas.  Una pareja, preocupada por no tener descendencia, considera la oferta y opta por la clonación de Anselmo. Además, espera que este hijo, al que llamará Mikel,  sea también un futbolista de fama internacional.</a:t>
            </a:r>
          </a:p>
          <a:p>
            <a:r>
              <a:rPr lang="es-ES" sz="2000" b="1" dirty="0"/>
              <a:t>-¿Estarías de acuerdo en realizar esta práctica médica y de esta manera dar oportunidad a las parejas que no puedan tener hijos de ser padres?.</a:t>
            </a:r>
          </a:p>
          <a:p>
            <a:endParaRPr lang="es-ES" dirty="0"/>
          </a:p>
        </p:txBody>
      </p:sp>
      <p:sp>
        <p:nvSpPr>
          <p:cNvPr id="2049" name="Rectangle 1"/>
          <p:cNvSpPr>
            <a:spLocks noChangeArrowheads="1"/>
          </p:cNvSpPr>
          <p:nvPr/>
        </p:nvSpPr>
        <p:spPr bwMode="auto">
          <a:xfrm>
            <a:off x="285720" y="4429132"/>
            <a:ext cx="3429024"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través de este interesante viaje podrás plantear de una manera crítica argumentada tu posición frente a la clonación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Botón de acción: Inicio">
            <a:hlinkClick r:id="rId3" action="ppaction://hlinksldjump" highlightClick="1"/>
          </p:cNvPr>
          <p:cNvSpPr/>
          <p:nvPr/>
        </p:nvSpPr>
        <p:spPr>
          <a:xfrm>
            <a:off x="7072330" y="5214950"/>
            <a:ext cx="785818" cy="7566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Tarea: </a:t>
            </a:r>
            <a:endParaRPr lang="es-ES" dirty="0"/>
          </a:p>
        </p:txBody>
      </p:sp>
      <p:pic>
        <p:nvPicPr>
          <p:cNvPr id="4" name="3 Imagen" descr="images (3).jpg"/>
          <p:cNvPicPr>
            <a:picLocks noChangeAspect="1"/>
          </p:cNvPicPr>
          <p:nvPr/>
        </p:nvPicPr>
        <p:blipFill>
          <a:blip r:embed="rId2"/>
          <a:stretch>
            <a:fillRect/>
          </a:stretch>
        </p:blipFill>
        <p:spPr>
          <a:xfrm>
            <a:off x="6057885" y="0"/>
            <a:ext cx="3086115" cy="6858000"/>
          </a:xfrm>
          <a:prstGeom prst="rect">
            <a:avLst/>
          </a:prstGeom>
        </p:spPr>
      </p:pic>
      <p:sp>
        <p:nvSpPr>
          <p:cNvPr id="5" name="4 CuadroTexto"/>
          <p:cNvSpPr txBox="1"/>
          <p:nvPr/>
        </p:nvSpPr>
        <p:spPr>
          <a:xfrm>
            <a:off x="357158" y="1500174"/>
            <a:ext cx="5643570" cy="3323987"/>
          </a:xfrm>
          <a:prstGeom prst="rect">
            <a:avLst/>
          </a:prstGeom>
          <a:noFill/>
        </p:spPr>
        <p:txBody>
          <a:bodyPr wrap="square" rtlCol="0">
            <a:spAutoFit/>
          </a:bodyPr>
          <a:lstStyle/>
          <a:p>
            <a:pPr algn="just"/>
            <a:r>
              <a:rPr lang="es-ES" sz="2400" dirty="0"/>
              <a:t>Para llevar a cabo esta actividad se organizaran en grupos de 4 estudiantes .Antes de hacer la lectura sobre: CLONES, ¿GEMELOS DE DISTINTA EDAD?.....   y contestar los interrogantes, deberán buscar información sobre la clonación , apoyándose de las direcciones de internet que se especifican más adelante.</a:t>
            </a:r>
          </a:p>
          <a:p>
            <a:endParaRPr lang="es-ES" dirty="0"/>
          </a:p>
        </p:txBody>
      </p:sp>
      <p:sp>
        <p:nvSpPr>
          <p:cNvPr id="6" name="5 Botón de acción: Inicio">
            <a:hlinkClick r:id="rId3" action="ppaction://hlinksldjump" highlightClick="1"/>
          </p:cNvPr>
          <p:cNvSpPr/>
          <p:nvPr/>
        </p:nvSpPr>
        <p:spPr>
          <a:xfrm>
            <a:off x="714348" y="6000768"/>
            <a:ext cx="714380" cy="64294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Mediocre.gif"/>
          <p:cNvPicPr>
            <a:picLocks noGrp="1" noChangeAspect="1"/>
          </p:cNvPicPr>
          <p:nvPr>
            <p:ph idx="1"/>
          </p:nvPr>
        </p:nvPicPr>
        <p:blipFill>
          <a:blip r:embed="rId2"/>
          <a:stretch>
            <a:fillRect/>
          </a:stretch>
        </p:blipFill>
        <p:spPr>
          <a:xfrm>
            <a:off x="6000760" y="3643314"/>
            <a:ext cx="2842523" cy="2917609"/>
          </a:xfrm>
        </p:spPr>
      </p:pic>
      <p:sp>
        <p:nvSpPr>
          <p:cNvPr id="5" name="4 CuadroTexto"/>
          <p:cNvSpPr txBox="1"/>
          <p:nvPr/>
        </p:nvSpPr>
        <p:spPr>
          <a:xfrm>
            <a:off x="285720" y="285728"/>
            <a:ext cx="6143668" cy="6463308"/>
          </a:xfrm>
          <a:prstGeom prst="rect">
            <a:avLst/>
          </a:prstGeom>
          <a:noFill/>
        </p:spPr>
        <p:txBody>
          <a:bodyPr wrap="square" rtlCol="0">
            <a:spAutoFit/>
          </a:bodyPr>
          <a:lstStyle/>
          <a:p>
            <a:r>
              <a:rPr lang="es-ES" dirty="0"/>
              <a:t>INSTRUCCIONES</a:t>
            </a:r>
            <a:br>
              <a:rPr lang="es-ES" dirty="0"/>
            </a:br>
            <a:endParaRPr lang="es-ES" dirty="0"/>
          </a:p>
          <a:p>
            <a:r>
              <a:rPr lang="es-ES" dirty="0"/>
              <a:t>Después de realizar consultas sobre la clonación estarán preparados  para responder los siguientes interrogantes con base en la lectura anterior.</a:t>
            </a:r>
            <a:br>
              <a:rPr lang="es-ES" dirty="0"/>
            </a:br>
            <a:endParaRPr lang="es-ES" dirty="0"/>
          </a:p>
          <a:p>
            <a:r>
              <a:rPr lang="es-ES" dirty="0"/>
              <a:t> </a:t>
            </a:r>
          </a:p>
          <a:p>
            <a:r>
              <a:rPr lang="es-ES" dirty="0"/>
              <a:t>1 ¿Cómo se producirá la clonación de Anselmo?</a:t>
            </a:r>
          </a:p>
          <a:p>
            <a:r>
              <a:rPr lang="es-ES" dirty="0"/>
              <a:t>2 ¿Serán Anselmo y Mikel como hermanos gemelos?</a:t>
            </a:r>
          </a:p>
          <a:p>
            <a:r>
              <a:rPr lang="es-ES" dirty="0"/>
              <a:t>3.Cuando  crezca Mikel, ¿será un buen jugador de fútbol como Anselmo? </a:t>
            </a:r>
          </a:p>
          <a:p>
            <a:r>
              <a:rPr lang="es-ES" dirty="0"/>
              <a:t>4 . ¿Qué aplicaciones puede tener la clonación en medicina?</a:t>
            </a:r>
          </a:p>
          <a:p>
            <a:r>
              <a:rPr lang="es-ES" dirty="0"/>
              <a:t>5¿Qué razones dan algunas personas para estar a favor o en contra de la  clonación?.</a:t>
            </a:r>
          </a:p>
          <a:p>
            <a:r>
              <a:rPr lang="es-ES" dirty="0"/>
              <a:t>6. En una entrevista a </a:t>
            </a:r>
            <a:r>
              <a:rPr lang="es-ES" dirty="0" err="1"/>
              <a:t>F.Jacob</a:t>
            </a:r>
            <a:r>
              <a:rPr lang="es-ES" dirty="0"/>
              <a:t>, genetista y premio Nobel, le preguntaron si dependemos por completo de nuestros genes. Jacob contestó: "No, necesariamente no todo es genético. Cuando un niño nace su capacidad de hablar  es genética, pero los genes no pueden decidir si hablará una determinada lengua."¿Podrían  poner  otros ejemplos similares referidos a otros caracteres humanos?</a:t>
            </a:r>
          </a:p>
          <a:p>
            <a:r>
              <a:rPr lang="es-ES" dirty="0"/>
              <a:t> </a:t>
            </a:r>
          </a:p>
          <a:p>
            <a:endParaRPr lang="es-ES" dirty="0"/>
          </a:p>
        </p:txBody>
      </p:sp>
      <p:sp>
        <p:nvSpPr>
          <p:cNvPr id="6" name="5 Botón de acción: Inicio">
            <a:hlinkClick r:id="rId3" action="ppaction://hlinksldjump" highlightClick="1"/>
          </p:cNvPr>
          <p:cNvSpPr/>
          <p:nvPr/>
        </p:nvSpPr>
        <p:spPr>
          <a:xfrm>
            <a:off x="5072066" y="6000768"/>
            <a:ext cx="92869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42910" y="357166"/>
            <a:ext cx="7643866" cy="4093428"/>
          </a:xfrm>
          <a:prstGeom prst="rect">
            <a:avLst/>
          </a:prstGeom>
          <a:noFill/>
        </p:spPr>
        <p:txBody>
          <a:bodyPr wrap="square" rtlCol="0">
            <a:spAutoFit/>
          </a:bodyPr>
          <a:lstStyle/>
          <a:p>
            <a:r>
              <a:rPr lang="es-ES" sz="2800" dirty="0" smtClean="0"/>
              <a:t>PREGUNTAS PARA EL DEBATE</a:t>
            </a:r>
          </a:p>
          <a:p>
            <a:r>
              <a:rPr lang="es-ES" sz="2800" dirty="0" smtClean="0"/>
              <a:t> </a:t>
            </a:r>
          </a:p>
          <a:p>
            <a:r>
              <a:rPr lang="es-ES" sz="2800" dirty="0" smtClean="0"/>
              <a:t>1. Si la clonación, técnica y legalmente, fuera posible ,¿estarías de acuerdo con</a:t>
            </a:r>
          </a:p>
          <a:p>
            <a:r>
              <a:rPr lang="es-ES" sz="2800" dirty="0" smtClean="0"/>
              <a:t>tener un hermano clon?</a:t>
            </a:r>
          </a:p>
          <a:p>
            <a:r>
              <a:rPr lang="es-ES" sz="2800" dirty="0" smtClean="0"/>
              <a:t>2. ¿Hay alguna situación en la que te parezca permisible la clonación? Si así</a:t>
            </a:r>
          </a:p>
          <a:p>
            <a:r>
              <a:rPr lang="es-ES" sz="2800" dirty="0" smtClean="0"/>
              <a:t>fuera,  comenta   las  circunstancias de la misma. </a:t>
            </a:r>
          </a:p>
          <a:p>
            <a:r>
              <a:rPr lang="es-ES" dirty="0" smtClean="0"/>
              <a:t> </a:t>
            </a:r>
          </a:p>
          <a:p>
            <a:endParaRPr lang="es-ES" dirty="0"/>
          </a:p>
        </p:txBody>
      </p:sp>
      <p:pic>
        <p:nvPicPr>
          <p:cNvPr id="8" name="7 Imagen" descr="images (1).jpg"/>
          <p:cNvPicPr>
            <a:picLocks noChangeAspect="1"/>
          </p:cNvPicPr>
          <p:nvPr/>
        </p:nvPicPr>
        <p:blipFill>
          <a:blip r:embed="rId2"/>
          <a:stretch>
            <a:fillRect/>
          </a:stretch>
        </p:blipFill>
        <p:spPr>
          <a:xfrm>
            <a:off x="4357686" y="3786190"/>
            <a:ext cx="3876694" cy="2903779"/>
          </a:xfrm>
          <a:prstGeom prst="rect">
            <a:avLst/>
          </a:prstGeom>
        </p:spPr>
      </p:pic>
      <p:sp>
        <p:nvSpPr>
          <p:cNvPr id="4" name="3 Botón de acción: Inicio">
            <a:hlinkClick r:id="rId3" action="ppaction://hlinksldjump" highlightClick="1"/>
          </p:cNvPr>
          <p:cNvSpPr/>
          <p:nvPr/>
        </p:nvSpPr>
        <p:spPr>
          <a:xfrm>
            <a:off x="3714744" y="5643578"/>
            <a:ext cx="785818" cy="64294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MunecosPuzzle.jpg"/>
          <p:cNvPicPr>
            <a:picLocks noGrp="1" noChangeAspect="1"/>
          </p:cNvPicPr>
          <p:nvPr>
            <p:ph idx="1"/>
          </p:nvPr>
        </p:nvPicPr>
        <p:blipFill>
          <a:blip r:embed="rId2"/>
          <a:stretch>
            <a:fillRect/>
          </a:stretch>
        </p:blipFill>
        <p:spPr>
          <a:xfrm>
            <a:off x="0" y="-1"/>
            <a:ext cx="9144001" cy="6858001"/>
          </a:xfrm>
        </p:spPr>
      </p:pic>
      <p:sp>
        <p:nvSpPr>
          <p:cNvPr id="5" name="4 CuadroTexto"/>
          <p:cNvSpPr txBox="1"/>
          <p:nvPr/>
        </p:nvSpPr>
        <p:spPr>
          <a:xfrm>
            <a:off x="500034" y="428604"/>
            <a:ext cx="7786742" cy="6278642"/>
          </a:xfrm>
          <a:prstGeom prst="rect">
            <a:avLst/>
          </a:prstGeom>
          <a:noFill/>
        </p:spPr>
        <p:txBody>
          <a:bodyPr wrap="square" rtlCol="0">
            <a:spAutoFit/>
          </a:bodyPr>
          <a:lstStyle/>
          <a:p>
            <a:r>
              <a:rPr lang="es-ES" sz="2400" b="1" dirty="0" smtClean="0"/>
              <a:t>PROCESO</a:t>
            </a:r>
          </a:p>
          <a:p>
            <a:r>
              <a:rPr lang="es-ES" sz="2400" b="1" dirty="0" smtClean="0"/>
              <a:t> </a:t>
            </a:r>
          </a:p>
          <a:p>
            <a:r>
              <a:rPr lang="es-ES" sz="2400" b="1" dirty="0" smtClean="0"/>
              <a:t>1. Los estudiantes conformados en equipos (mesas de trabajo 4 integrantes), elaboran una presentación en PowerPoint o utilizan vídeos, para dar a conocer sus conclusiones y de esta manera tratar de convencer al auditorio de la conveniencia o no de clonación según el rol asignado. </a:t>
            </a:r>
          </a:p>
          <a:p>
            <a:r>
              <a:rPr lang="es-ES" sz="2400" b="1" dirty="0" smtClean="0"/>
              <a:t>2. Cada equipo planifica y diseña una campaña publicitaria en la que utilizará argumentos críticos reflexivos que promuevan una postura frente a la clonación según sus propias conclusiones, para ello podrá utilizar un impreso, una presentación en PowerPoint o el recurso didáctico que prefieran. </a:t>
            </a:r>
          </a:p>
          <a:p>
            <a:r>
              <a:rPr lang="es-ES" sz="2400" b="1" dirty="0" smtClean="0"/>
              <a:t>3. Por último se hará un debate donde participará todo el grupo, este será dirigido por un monitor de cada grupo.</a:t>
            </a:r>
          </a:p>
          <a:p>
            <a:endParaRPr lang="es-ES" dirty="0"/>
          </a:p>
        </p:txBody>
      </p:sp>
      <p:sp>
        <p:nvSpPr>
          <p:cNvPr id="6" name="5 Botón de acción: Inicio">
            <a:hlinkClick r:id="rId3" action="ppaction://hlinksldjump" highlightClick="1"/>
          </p:cNvPr>
          <p:cNvSpPr/>
          <p:nvPr/>
        </p:nvSpPr>
        <p:spPr>
          <a:xfrm>
            <a:off x="8001024" y="6072206"/>
            <a:ext cx="785818" cy="50006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635</Words>
  <Application>Microsoft Office PowerPoint</Application>
  <PresentationFormat>Presentación en pantalla (4:3)</PresentationFormat>
  <Paragraphs>71</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CLONACIÓN</vt:lpstr>
      <vt:lpstr>Diapositiva 3</vt:lpstr>
      <vt:lpstr>Introducción. </vt:lpstr>
      <vt:lpstr>Diapositiva 5</vt:lpstr>
      <vt:lpstr>Tarea: </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CLONACIÓN</dc:title>
  <dc:creator>Usuario</dc:creator>
  <cp:lastModifiedBy>Usuario</cp:lastModifiedBy>
  <cp:revision>22</cp:revision>
  <dcterms:created xsi:type="dcterms:W3CDTF">2012-08-03T23:54:28Z</dcterms:created>
  <dcterms:modified xsi:type="dcterms:W3CDTF">2012-08-05T23:41:55Z</dcterms:modified>
</cp:coreProperties>
</file>